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8"/>
  </p:notesMasterIdLst>
  <p:handoutMasterIdLst>
    <p:handoutMasterId r:id="rId9"/>
  </p:handoutMasterIdLst>
  <p:sldIdLst>
    <p:sldId id="257" r:id="rId2"/>
    <p:sldId id="262" r:id="rId3"/>
    <p:sldId id="263" r:id="rId4"/>
    <p:sldId id="259" r:id="rId5"/>
    <p:sldId id="261" r:id="rId6"/>
    <p:sldId id="264" r:id="rId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60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25353" autoAdjust="0"/>
    <p:restoredTop sz="94598" autoAdjust="0"/>
  </p:normalViewPr>
  <p:slideViewPr>
    <p:cSldViewPr>
      <p:cViewPr>
        <p:scale>
          <a:sx n="75" d="100"/>
          <a:sy n="75" d="100"/>
        </p:scale>
        <p:origin x="-3396" y="-9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2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68" tIns="47435" rIns="94868" bIns="47435" numCol="1" anchor="t" anchorCtr="0" compatLnSpc="1">
            <a:prstTxWarp prst="textNoShape">
              <a:avLst/>
            </a:prstTxWarp>
          </a:bodyPr>
          <a:lstStyle>
            <a:lvl1pPr defTabSz="949325">
              <a:defRPr sz="1300"/>
            </a:lvl1pPr>
          </a:lstStyle>
          <a:p>
            <a:endParaRPr lang="en-AU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68" tIns="47435" rIns="94868" bIns="47435" numCol="1" anchor="t" anchorCtr="0" compatLnSpc="1">
            <a:prstTxWarp prst="textNoShape">
              <a:avLst/>
            </a:prstTxWarp>
          </a:bodyPr>
          <a:lstStyle>
            <a:lvl1pPr algn="r" defTabSz="949325">
              <a:defRPr sz="1300"/>
            </a:lvl1pPr>
          </a:lstStyle>
          <a:p>
            <a:endParaRPr lang="en-AU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68" tIns="47435" rIns="94868" bIns="47435" numCol="1" anchor="b" anchorCtr="0" compatLnSpc="1">
            <a:prstTxWarp prst="textNoShape">
              <a:avLst/>
            </a:prstTxWarp>
          </a:bodyPr>
          <a:lstStyle>
            <a:lvl1pPr defTabSz="949325">
              <a:defRPr sz="1300"/>
            </a:lvl1pPr>
          </a:lstStyle>
          <a:p>
            <a:endParaRPr lang="en-AU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68" tIns="47435" rIns="94868" bIns="47435" numCol="1" anchor="b" anchorCtr="0" compatLnSpc="1">
            <a:prstTxWarp prst="textNoShape">
              <a:avLst/>
            </a:prstTxWarp>
          </a:bodyPr>
          <a:lstStyle>
            <a:lvl1pPr algn="r" defTabSz="949325">
              <a:defRPr sz="1300"/>
            </a:lvl1pPr>
          </a:lstStyle>
          <a:p>
            <a:fld id="{15820C82-C27A-4361-9254-DE060BF78269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68" tIns="47435" rIns="94868" bIns="47435" numCol="1" anchor="t" anchorCtr="0" compatLnSpc="1">
            <a:prstTxWarp prst="textNoShape">
              <a:avLst/>
            </a:prstTxWarp>
          </a:bodyPr>
          <a:lstStyle>
            <a:lvl1pPr defTabSz="949325">
              <a:defRPr sz="13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68" tIns="47435" rIns="94868" bIns="47435" numCol="1" anchor="t" anchorCtr="0" compatLnSpc="1">
            <a:prstTxWarp prst="textNoShape">
              <a:avLst/>
            </a:prstTxWarp>
          </a:bodyPr>
          <a:lstStyle>
            <a:lvl1pPr algn="r" defTabSz="949325">
              <a:defRPr sz="1300"/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68" tIns="47435" rIns="94868" bIns="474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68" tIns="47435" rIns="94868" bIns="47435" numCol="1" anchor="b" anchorCtr="0" compatLnSpc="1">
            <a:prstTxWarp prst="textNoShape">
              <a:avLst/>
            </a:prstTxWarp>
          </a:bodyPr>
          <a:lstStyle>
            <a:lvl1pPr defTabSz="949325">
              <a:defRPr sz="1300"/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68" tIns="47435" rIns="94868" bIns="47435" numCol="1" anchor="b" anchorCtr="0" compatLnSpc="1">
            <a:prstTxWarp prst="textNoShape">
              <a:avLst/>
            </a:prstTxWarp>
          </a:bodyPr>
          <a:lstStyle>
            <a:lvl1pPr algn="r" defTabSz="949325">
              <a:defRPr sz="1300"/>
            </a:lvl1pPr>
          </a:lstStyle>
          <a:p>
            <a:fld id="{D2286B0D-9879-43F3-B6CB-48CEE5F1382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9907CC-D093-4EB1-9418-3FCC6C6B3BFD}" type="slidenum">
              <a:rPr lang="en-US"/>
              <a:pPr/>
              <a:t>1</a:t>
            </a:fld>
            <a:endParaRPr lang="en-US"/>
          </a:p>
        </p:txBody>
      </p:sp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3971925" y="8828088"/>
            <a:ext cx="303688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984" tIns="44491" rIns="88984" bIns="44491" anchor="b"/>
          <a:lstStyle/>
          <a:p>
            <a:pPr algn="r" defTabSz="890588"/>
            <a:fld id="{EC67D947-E9F5-4500-8C2C-ED018A3E5099}" type="slidenum">
              <a:rPr lang="en-US" sz="1200"/>
              <a:pPr algn="r" defTabSz="890588"/>
              <a:t>1</a:t>
            </a:fld>
            <a:endParaRPr lang="en-US" sz="1200"/>
          </a:p>
        </p:txBody>
      </p:sp>
      <p:sp>
        <p:nvSpPr>
          <p:cNvPr id="8195" name="Rectangle 2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1185863" y="696913"/>
            <a:ext cx="4645025" cy="3484562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4416425"/>
            <a:ext cx="5603875" cy="4183063"/>
          </a:xfrm>
        </p:spPr>
        <p:txBody>
          <a:bodyPr lIns="88984" tIns="44491" rIns="88984" bIns="44491"/>
          <a:lstStyle/>
          <a:p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8950" y="28575"/>
            <a:ext cx="2125663" cy="5694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8575"/>
            <a:ext cx="6229350" cy="5694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12" descr="clip00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76300" y="28575"/>
            <a:ext cx="808831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i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i="1">
          <a:solidFill>
            <a:schemeClr val="bg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i="1">
          <a:solidFill>
            <a:schemeClr val="bg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i="1">
          <a:solidFill>
            <a:schemeClr val="bg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i="1">
          <a:solidFill>
            <a:schemeClr val="bg1"/>
          </a:solidFill>
          <a:latin typeface="Arial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400" i="1">
          <a:solidFill>
            <a:schemeClr val="bg1"/>
          </a:solidFill>
          <a:latin typeface="Arial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400" i="1">
          <a:solidFill>
            <a:schemeClr val="bg1"/>
          </a:solidFill>
          <a:latin typeface="Arial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400" i="1">
          <a:solidFill>
            <a:schemeClr val="bg1"/>
          </a:solidFill>
          <a:latin typeface="Arial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400" i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100000"/>
        </a:spcBef>
        <a:spcAft>
          <a:spcPct val="0"/>
        </a:spcAft>
        <a:buBlip>
          <a:blip r:embed="rId14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50000"/>
        </a:spcBef>
        <a:spcAft>
          <a:spcPct val="0"/>
        </a:spcAft>
        <a:buBlip>
          <a:blip r:embed="rId14"/>
        </a:buBlip>
        <a:defRPr sz="25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5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5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5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5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5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5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5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Picture 2" descr="clip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54" name="Group 3"/>
          <p:cNvGrpSpPr>
            <a:grpSpLocks/>
          </p:cNvGrpSpPr>
          <p:nvPr/>
        </p:nvGrpSpPr>
        <p:grpSpPr bwMode="auto">
          <a:xfrm>
            <a:off x="2411413" y="155575"/>
            <a:ext cx="4321175" cy="3273425"/>
            <a:chOff x="1383" y="255"/>
            <a:chExt cx="2994" cy="2268"/>
          </a:xfrm>
        </p:grpSpPr>
        <p:sp>
          <p:nvSpPr>
            <p:cNvPr id="6155" name="AutoShape 4"/>
            <p:cNvSpPr>
              <a:spLocks noChangeArrowheads="1"/>
            </p:cNvSpPr>
            <p:nvPr/>
          </p:nvSpPr>
          <p:spPr bwMode="auto">
            <a:xfrm>
              <a:off x="1383" y="255"/>
              <a:ext cx="2994" cy="2268"/>
            </a:xfrm>
            <a:prstGeom prst="roundRect">
              <a:avLst>
                <a:gd name="adj" fmla="val 8995"/>
              </a:avLst>
            </a:prstGeom>
            <a:gradFill rotWithShape="1">
              <a:gsLst>
                <a:gs pos="0">
                  <a:schemeClr val="bg1">
                    <a:alpha val="53998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AU" sz="800" b="1" i="1"/>
            </a:p>
          </p:txBody>
        </p:sp>
        <p:pic>
          <p:nvPicPr>
            <p:cNvPr id="6156" name="Picture 5" descr="clip00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89" y="436"/>
              <a:ext cx="2382" cy="1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1136650" y="4162425"/>
            <a:ext cx="6437313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AU" sz="260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</p:txBody>
      </p:sp>
      <p:pic>
        <p:nvPicPr>
          <p:cNvPr id="6151" name="Picture 7" descr="clip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644900"/>
            <a:ext cx="4259263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Rectangle 6"/>
          <p:cNvSpPr>
            <a:spLocks noChangeArrowheads="1"/>
          </p:cNvSpPr>
          <p:nvPr/>
        </p:nvSpPr>
        <p:spPr bwMode="auto">
          <a:xfrm>
            <a:off x="1352550" y="3578225"/>
            <a:ext cx="6437313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AU" sz="2600">
                <a:solidFill>
                  <a:schemeClr val="bg1"/>
                </a:solidFill>
                <a:latin typeface="Arial Narrow" pitchFamily="34" charset="0"/>
              </a:rPr>
              <a:t>August 2008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DRAWING 1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884" name="Picture 4" descr="1580-001-M-001_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1038"/>
            <a:ext cx="9144000" cy="6176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DRAWING 2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3908" name="Picture 4" descr="1580-001-M-002_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1200"/>
            <a:ext cx="9144000" cy="614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POINTS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95300" indent="-495300"/>
            <a:r>
              <a:rPr lang="en-US"/>
              <a:t>What are we trying to achieve?</a:t>
            </a:r>
          </a:p>
          <a:p>
            <a:pPr marL="933450" lvl="1" indent="-476250">
              <a:buFontTx/>
              <a:buAutoNum type="arabicPeriod"/>
            </a:pPr>
            <a:r>
              <a:rPr lang="en-US"/>
              <a:t>Purging the channels to keep them free of fines and</a:t>
            </a:r>
          </a:p>
          <a:p>
            <a:pPr marL="933450" lvl="1" indent="-476250">
              <a:buFontTx/>
              <a:buAutoNum type="arabicPeriod"/>
            </a:pPr>
            <a:r>
              <a:rPr lang="en-US"/>
              <a:t>Pressurising the channels to increase permeability through the bed.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POINTS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95300" indent="-495300">
              <a:lnSpc>
                <a:spcPct val="90000"/>
              </a:lnSpc>
            </a:pPr>
            <a:r>
              <a:rPr lang="en-US"/>
              <a:t>Key Design Features:</a:t>
            </a:r>
          </a:p>
          <a:p>
            <a:pPr marL="933450" lvl="1" indent="-476250">
              <a:lnSpc>
                <a:spcPct val="90000"/>
              </a:lnSpc>
              <a:buFontTx/>
              <a:buAutoNum type="arabicPeriod"/>
            </a:pPr>
            <a:r>
              <a:rPr lang="en-US" sz="1900"/>
              <a:t>Utilise Slug Dose as purging solution so no additional solution in mass balance;</a:t>
            </a:r>
          </a:p>
          <a:p>
            <a:pPr marL="933450" lvl="1" indent="-476250">
              <a:lnSpc>
                <a:spcPct val="90000"/>
              </a:lnSpc>
              <a:buFontTx/>
              <a:buAutoNum type="arabicPeriod"/>
            </a:pPr>
            <a:r>
              <a:rPr lang="en-US" sz="1900"/>
              <a:t>Core drill into existing vat to run pipe for supplying solution;</a:t>
            </a:r>
          </a:p>
          <a:p>
            <a:pPr marL="933450" lvl="1" indent="-476250">
              <a:lnSpc>
                <a:spcPct val="90000"/>
              </a:lnSpc>
              <a:buFontTx/>
              <a:buAutoNum type="arabicPeriod"/>
            </a:pPr>
            <a:r>
              <a:rPr lang="en-US" sz="1900"/>
              <a:t>Use combination of valves and timed sequences to achieve outcomes;</a:t>
            </a:r>
          </a:p>
          <a:p>
            <a:pPr marL="933450" lvl="1" indent="-476250">
              <a:lnSpc>
                <a:spcPct val="90000"/>
              </a:lnSpc>
              <a:buFontTx/>
              <a:buAutoNum type="arabicPeriod"/>
            </a:pPr>
            <a:r>
              <a:rPr lang="en-US" sz="1900"/>
              <a:t>No additional pumps required;</a:t>
            </a:r>
          </a:p>
          <a:p>
            <a:pPr marL="933450" lvl="1" indent="-476250">
              <a:lnSpc>
                <a:spcPct val="90000"/>
              </a:lnSpc>
              <a:buFontTx/>
              <a:buAutoNum type="arabicPeriod"/>
            </a:pPr>
            <a:r>
              <a:rPr lang="en-US" sz="1900"/>
              <a:t>Channels will either be “V” or “U” shaped to facilitate flushing;</a:t>
            </a:r>
          </a:p>
          <a:p>
            <a:pPr marL="933450" lvl="1" indent="-476250">
              <a:lnSpc>
                <a:spcPct val="90000"/>
              </a:lnSpc>
              <a:buFontTx/>
              <a:buAutoNum type="arabicPeriod"/>
            </a:pPr>
            <a:r>
              <a:rPr lang="en-US" sz="1900"/>
              <a:t>Mesh plate to be “sandwiched” between 2 layers of grid mesh giving protection and adding strength;</a:t>
            </a:r>
          </a:p>
          <a:p>
            <a:pPr marL="933450" lvl="1" indent="-476250">
              <a:lnSpc>
                <a:spcPct val="90000"/>
              </a:lnSpc>
              <a:buFontTx/>
              <a:buAutoNum type="arabicPeriod"/>
            </a:pPr>
            <a:r>
              <a:rPr lang="en-US" sz="1900"/>
              <a:t>Grid mesh sections to be full length of vat with lifting lugs for easy “Lift in/Lift out” operation.</a:t>
            </a:r>
          </a:p>
          <a:p>
            <a:pPr marL="933450" lvl="1" indent="-476250">
              <a:lnSpc>
                <a:spcPct val="90000"/>
              </a:lnSpc>
              <a:buFontTx/>
              <a:buAutoNum type="arabicPeriod"/>
            </a:pPr>
            <a:endParaRPr lang="en-US" sz="19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SEQUENCE OF EVENTS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95300" indent="-495300"/>
            <a:r>
              <a:rPr lang="en-US"/>
              <a:t>Where to from now?</a:t>
            </a:r>
          </a:p>
          <a:p>
            <a:pPr marL="933450" lvl="1" indent="-476250">
              <a:buFontTx/>
              <a:buAutoNum type="arabicPeriod"/>
            </a:pPr>
            <a:r>
              <a:rPr lang="en-US" sz="1900"/>
              <a:t>Finalise layout by 15 August;</a:t>
            </a:r>
          </a:p>
          <a:p>
            <a:pPr marL="933450" lvl="1" indent="-476250">
              <a:buFontTx/>
              <a:buAutoNum type="arabicPeriod"/>
            </a:pPr>
            <a:r>
              <a:rPr lang="en-US" sz="1900"/>
              <a:t>Receive detailed drawings by 22 August to enable budget costing;</a:t>
            </a:r>
          </a:p>
          <a:p>
            <a:pPr marL="933450" lvl="1" indent="-476250">
              <a:buFontTx/>
              <a:buAutoNum type="arabicPeriod"/>
            </a:pPr>
            <a:r>
              <a:rPr lang="en-US" sz="1900"/>
              <a:t>Fabrication drawings for pipe spools to be let either through Proteus or direct to vendor and </a:t>
            </a:r>
          </a:p>
          <a:p>
            <a:pPr marL="933450" lvl="1" indent="-476250">
              <a:buFontTx/>
              <a:buAutoNum type="arabicPeriod"/>
            </a:pPr>
            <a:r>
              <a:rPr lang="en-US" sz="1900"/>
              <a:t>Fabricated pipe spools, etc to be given to SMP contractor for installation.</a:t>
            </a:r>
          </a:p>
          <a:p>
            <a:pPr marL="933450" lvl="1" indent="-476250">
              <a:buFontTx/>
              <a:buAutoNum type="arabicPeriod"/>
            </a:pPr>
            <a:r>
              <a:rPr lang="en-US" sz="1900"/>
              <a:t>COMMISSIONING!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nvestor Presentation v.6a">
  <a:themeElements>
    <a:clrScheme name="Investor Presentation v.6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nvestor Presentation v.6a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vestor Presentation v.6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vestor Presentation v.6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vestor Presentation v.6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vestor Presentation v.6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vestor Presentation v.6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vestor Presentation v.6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vestor Presentation v.6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vestor Presentation v.6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vestor Presentation v.6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vestor Presentation v.6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vestor Presentation v.6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vestor Presentation v.6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Investor Presentation v.6a</Template>
  <TotalTime>2210</TotalTime>
  <Words>199</Words>
  <Application>Microsoft Office PowerPoint</Application>
  <PresentationFormat>On-screen Show (4:3)</PresentationFormat>
  <Paragraphs>26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Arial Narrow</vt:lpstr>
      <vt:lpstr>ＭＳ Ｐゴシック</vt:lpstr>
      <vt:lpstr>Wingdings</vt:lpstr>
      <vt:lpstr>Arial Unicode MS</vt:lpstr>
      <vt:lpstr>PMingLiU</vt:lpstr>
      <vt:lpstr>SimSun</vt:lpstr>
      <vt:lpstr>Zapf Dingbats</vt:lpstr>
      <vt:lpstr>Investor Presentation v.6a</vt:lpstr>
      <vt:lpstr>Slide 1</vt:lpstr>
      <vt:lpstr>DRAWING 1</vt:lpstr>
      <vt:lpstr>DRAWING 2</vt:lpstr>
      <vt:lpstr>KEY POINTS</vt:lpstr>
      <vt:lpstr>KEY POINTS</vt:lpstr>
      <vt:lpstr>SEQUENCE OF EVENTS</vt:lpstr>
    </vt:vector>
  </TitlesOfParts>
  <Company>Merrill Lynch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wongbas</dc:creator>
  <cp:lastModifiedBy>Casper.Smit</cp:lastModifiedBy>
  <cp:revision>74</cp:revision>
  <dcterms:created xsi:type="dcterms:W3CDTF">2007-11-13T04:49:32Z</dcterms:created>
  <dcterms:modified xsi:type="dcterms:W3CDTF">2014-11-20T09:24:37Z</dcterms:modified>
</cp:coreProperties>
</file>